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 showGuides="1">
      <p:cViewPr varScale="1">
        <p:scale>
          <a:sx n="161" d="100"/>
          <a:sy n="161" d="100"/>
        </p:scale>
        <p:origin x="560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7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ts val="13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457200" rtl="0" eaLnBrk="1" latinLnBrk="0" hangingPunct="1">
        <a:spcBef>
          <a:spcPts val="13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457200" rtl="0" eaLnBrk="1" latinLnBrk="0" hangingPunct="1">
        <a:spcBef>
          <a:spcPts val="13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4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marL="0" lvl="0" indent="0">
              <a:buNone/>
            </a:pPr>
            <a:r>
              <a:t>Экологические аспекты распространения трансмиссивной неоплазии двустворчатых моллюсков (BTN) в поселениях мидий Тауйской губы Охотского моря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В.М.Хайтов, Ю.Т.Маченко, И.В.Кожин, М.А.Майорова, С.С.Малавенда, П.П.Стрелков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i="1"/>
              <a:t>Mytilus trossulus</a:t>
            </a:r>
            <a:r>
              <a:t> в окрестностях Магадана</a:t>
            </a:r>
          </a:p>
        </p:txBody>
      </p:sp>
      <p:pic>
        <p:nvPicPr>
          <p:cNvPr id="4" name="Picture 1" descr="figure/Mussel_beds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09600" y="2032000"/>
            <a:ext cx="10972800" cy="3136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Внешний вид литоральных поселений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Обследованные точки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4790" y="1600200"/>
            <a:ext cx="5769610" cy="4526280"/>
          </a:xfrm>
        </p:spPr>
        <p:txBody>
          <a:bodyPr>
            <a:normAutofit lnSpcReduction="10000"/>
          </a:bodyPr>
          <a:lstStyle/>
          <a:p>
            <a:pPr lvl="0"/>
            <a:r>
              <a:t>Обследовано 11 точек в 2021 г. и 15 в 2023 г (всего 20 локаций).</a:t>
            </a:r>
          </a:p>
          <a:p>
            <a:pPr lvl="0"/>
            <a:r>
              <a:t>На каждой точке собирали </a:t>
            </a:r>
            <a:r>
              <a:rPr i="1"/>
              <a:t>крупных</a:t>
            </a:r>
            <a:r>
              <a:t> мидий для отбора проб гемолимфы и оценки ростовых процессов и репродуктивного статуса (обработано 3000 моллюсков)</a:t>
            </a:r>
          </a:p>
          <a:p>
            <a:pPr lvl="0"/>
            <a:r>
              <a:t>Брали выборки для описания размерной структуры и плотности поселения мидий</a:t>
            </a:r>
          </a:p>
        </p:txBody>
      </p:sp>
      <p:pic>
        <p:nvPicPr>
          <p:cNvPr id="5" name="Picture 1" descr="KISS_2025_PPTX_presentation_files/figure-pptx/unnamed-chunk-7-1.png"/>
          <p:cNvPicPr>
            <a:picLocks noGrp="1" noChangeAspect="1"/>
          </p:cNvPicPr>
          <p:nvPr/>
        </p:nvPicPr>
        <p:blipFill>
          <a:blip r:embed="rId1"/>
          <a:srcRect t="20032" b="20744"/>
          <a:stretch>
            <a:fillRect/>
          </a:stretch>
        </p:blipFill>
        <p:spPr bwMode="auto">
          <a:xfrm>
            <a:off x="5955030" y="1698625"/>
            <a:ext cx="6047105" cy="2865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395085" y="4834255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sz="2800"/>
              <a:t>Точки сбора материала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Частота BTN в окрестностях Магадана</a:t>
            </a:r>
          </a:p>
        </p:txBody>
      </p:sp>
      <p:pic>
        <p:nvPicPr>
          <p:cNvPr id="6" name="Picture 1" descr="KISS_2025_PPTX_presentation_files/figure-pptx/unnamed-chunk-12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787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зараженных мидий невелика: единицы процентов в поселении</a:t>
            </a:r>
          </a:p>
        </p:txBody>
      </p:sp>
      <p:pic>
        <p:nvPicPr>
          <p:cNvPr id="4" name="Picture 1" descr="KISS_2025_PPTX_presentation_files/figure-pptx/unnamed-chunk-13-1.png"/>
          <p:cNvPicPr>
            <a:picLocks noGrp="1" noChangeAspect="1"/>
          </p:cNvPicPr>
          <p:nvPr/>
        </p:nvPicPr>
        <p:blipFill>
          <a:blip r:embed="rId2"/>
          <a:srcRect l="30118" r="29764"/>
          <a:stretch>
            <a:fillRect/>
          </a:stretch>
        </p:blipFill>
        <p:spPr bwMode="auto">
          <a:xfrm>
            <a:off x="6767830" y="1042035"/>
            <a:ext cx="4244975" cy="5290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6767195" y="6121400"/>
            <a:ext cx="424434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BTN варьирует вдоль побережья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marL="0" lvl="0" indent="0">
              <a:buNone/>
            </a:pPr>
            <a:r>
              <a:t>Связь частоты BTN1 и BTN2 с факторами среды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KISS_2025_PPTX_presentation_files/figure-pptx/unnamed-chunk-14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581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Соленость варьирует в очень узких пределах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figure/Distance%20to%20port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476500" y="1600200"/>
            <a:ext cx="72263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Расстояние от морского порта Магадана - косвенная оценка антропогенного влияния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figure/Fetch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048000" y="1600200"/>
            <a:ext cx="60960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Fetch - открытость побережья для прибоя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KISS_2025_PPTX_presentation_files/figure-pptx/unnamed-chunk-19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001395" y="1233805"/>
            <a:ext cx="8763000" cy="50076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534035" y="6241415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Размерная структура - значительно различается между участками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Размерная структура</a:t>
            </a:r>
            <a:endParaRPr b="1"/>
          </a:p>
          <a:p>
            <a:pPr lvl="0"/>
            <a:r>
              <a:t>Матрица обилия размерных классов использована для компонентного анализа (PCA)</a:t>
            </a:r>
          </a:p>
          <a:p>
            <a:pPr lvl="0"/>
            <a:r>
              <a:t>Значения </a:t>
            </a:r>
            <a:r>
              <a:rPr b="1"/>
              <a:t>PC1</a:t>
            </a:r>
            <a:r>
              <a:t> (48% общей дисперсии) обобщенное описание размерной структуры</a:t>
            </a:r>
          </a:p>
          <a:p>
            <a:pPr lvl="0"/>
            <a:r>
              <a:rPr b="1"/>
              <a:t>PC1</a:t>
            </a:r>
            <a:r>
              <a:t> отражает обилие молоди</a:t>
            </a:r>
          </a:p>
        </p:txBody>
      </p:sp>
      <p:pic>
        <p:nvPicPr>
          <p:cNvPr id="5" name="Picture 1" descr="KISS_2025_PPTX_presentation_files/figure-pptx/unnamed-chunk-20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375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197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Cвязь доли молоди со значениями PC1.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Регрессионная модель</a:t>
            </a:r>
            <a:endParaRPr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12192000" cy="4526280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000">
                          <a:latin typeface="Cambria Math" panose="02040503050406030204" charset="0"/>
                        </a:rPr>
                        <m:t>𝐺𝐴𝑀</m:t>
                      </m:r>
                      <m:r>
                        <a:rPr sz="2000">
                          <a:latin typeface="Cambria Math" panose="02040503050406030204" charset="0"/>
                        </a:rPr>
                        <m:t>:</m:t>
                      </m:r>
                      <m:r>
                        <a:rPr sz="2000">
                          <a:latin typeface="Cambria Math" panose="02040503050406030204" charset="0"/>
                        </a:rPr>
                        <m:t>𝑃𝑟𝑒𝑣𝑎𝑙𝑒𝑛𝑐𝑒</m:t>
                      </m:r>
                      <m:r>
                        <a:rPr sz="2000">
                          <a:latin typeface="Cambria Math" panose="02040503050406030204" charset="0"/>
                        </a:rPr>
                        <m:t>=</m:t>
                      </m:r>
                      <m:r>
                        <a:rPr sz="20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 sz="2000"/>
                          </m:ctrlPr>
                        </m:dPr>
                        <m:e>
                          <m:r>
                            <a:rPr sz="2000">
                              <a:latin typeface="Cambria Math" panose="02040503050406030204" charset="0"/>
                            </a:rPr>
                            <m:t>𝐷𝑖𝑠</m:t>
                          </m:r>
                          <m:sSub>
                            <m:sSubPr>
                              <m:ctrlPr>
                                <a:rPr sz="2000"/>
                              </m:ctrlPr>
                            </m:sSubPr>
                            <m:e>
                              <m:r>
                                <a:rPr sz="2000">
                                  <a:latin typeface="Cambria Math" panose="020405030504060302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sz="2000">
                                  <a:latin typeface="Cambria Math" panose="02040503050406030204" charset="0"/>
                                </a:rPr>
                                <m:t>𝑃𝑜𝑟𝑡</m:t>
                              </m:r>
                            </m:sub>
                          </m:sSub>
                          <m:r>
                            <a:rPr sz="2000"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 sz="20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2000">
                          <a:latin typeface="Cambria Math" panose="02040503050406030204" charset="0"/>
                        </a:rPr>
                        <m:t>+</m:t>
                      </m:r>
                      <m:r>
                        <a:rPr sz="20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 sz="2000"/>
                          </m:ctrlPr>
                        </m:dPr>
                        <m:e>
                          <m:r>
                            <a:rPr sz="2000">
                              <a:latin typeface="Cambria Math" panose="02040503050406030204" charset="0"/>
                            </a:rPr>
                            <m:t>𝐹𝑒𝑡𝑐ℎ</m:t>
                          </m:r>
                          <m:r>
                            <a:rPr sz="2000"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 sz="20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2000">
                          <a:latin typeface="Cambria Math" panose="02040503050406030204" charset="0"/>
                        </a:rPr>
                        <m:t>+</m:t>
                      </m:r>
                      <m:r>
                        <a:rPr sz="20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 sz="2000"/>
                          </m:ctrlPr>
                        </m:dPr>
                        <m:e>
                          <m:r>
                            <a:rPr sz="2000">
                              <a:latin typeface="Cambria Math" panose="02040503050406030204" charset="0"/>
                            </a:rPr>
                            <m:t>𝑃𝐶</m:t>
                          </m:r>
                          <m:r>
                            <a:rPr sz="2000">
                              <a:latin typeface="Cambria Math" panose="02040503050406030204" charset="0"/>
                            </a:rPr>
                            <m:t>1|</m:t>
                          </m:r>
                          <m:r>
                            <a:rPr sz="20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2000">
                          <a:latin typeface="Cambria Math" panose="02040503050406030204" charset="0"/>
                        </a:rPr>
                        <m:t>+</m:t>
                      </m:r>
                      <m:r>
                        <a:rPr sz="2000">
                          <a:latin typeface="Cambria Math" panose="02040503050406030204" charset="0"/>
                        </a:rPr>
                        <m:t>𝐿𝑖𝑛𝑒𝑎𝑔𝑒</m:t>
                      </m:r>
                    </m:oMath>
                  </m:oMathPara>
                </a14:m>
                <a:endParaRPr sz="2000"/>
              </a:p>
              <a:p>
                <a:pPr lvl="0"/>
              </a:p>
              <a:p>
                <a:pPr lvl="0"/>
                <a:r>
                  <a:t>Логистическая обобщенная аддитивная модель (GAM)</a:t>
                </a:r>
              </a:p>
              <a:p>
                <a:pPr lvl="0"/>
                <a:r>
                  <a:t>Зависимая переменная (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𝑃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𝑒</m:t>
                    </m:r>
                    <m:r>
                      <a:rPr>
                        <a:latin typeface="Cambria Math" panose="02040503050406030204" charset="0"/>
                      </a:rPr>
                      <m:t>𝑣</m:t>
                    </m:r>
                    <m:r>
                      <a:rPr>
                        <a:latin typeface="Cambria Math" panose="02040503050406030204" charset="0"/>
                      </a:rPr>
                      <m:t>𝑎</m:t>
                    </m:r>
                    <m:r>
                      <a:rPr>
                        <a:latin typeface="Cambria Math" panose="02040503050406030204" charset="0"/>
                      </a:rPr>
                      <m:t>𝑙</m:t>
                    </m:r>
                    <m:r>
                      <a:rPr>
                        <a:latin typeface="Cambria Math" panose="02040503050406030204" charset="0"/>
                      </a:rPr>
                      <m:t>𝑒</m:t>
                    </m:r>
                    <m:r>
                      <a:rPr>
                        <a:latin typeface="Cambria Math" panose="02040503050406030204" charset="0"/>
                      </a:rPr>
                      <m:t>𝑛</m:t>
                    </m:r>
                    <m:r>
                      <a:rPr>
                        <a:latin typeface="Cambria Math" panose="02040503050406030204" charset="0"/>
                      </a:rPr>
                      <m:t>𝑐</m:t>
                    </m:r>
                    <m:r>
                      <a:rPr>
                        <a:latin typeface="Cambria Math" panose="02040503050406030204" charset="0"/>
                      </a:rPr>
                      <m:t>𝑒</m:t>
                    </m:r>
                  </m:oMath>
                </a14:m>
                <a:r>
                  <a:t>): Биномиальное распределение</a:t>
                </a:r>
              </a:p>
              <a:p>
                <a:pPr lvl="0"/>
                <a:r>
                  <a:t>Cглаживающие функции подобраны для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отдельно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12192000" cy="45262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Bivalvia Transmissible Neoplasia (BTN) — Заразный рак у двустворчатых моллюсков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600200"/>
                <a:ext cx="5994400" cy="4526280"/>
              </a:xfrm>
            </p:spPr>
            <p:txBody>
              <a:bodyPr>
                <a:normAutofit fontScale="90000" lnSpcReduction="20000"/>
              </a:bodyPr>
              <a:lstStyle/>
              <a:p>
                <a:pPr lvl="0"/>
                <a:r>
                  <a:t>По феноменологии - диссеминированная неоплазия гемолимфы (DN)</a:t>
                </a:r>
              </a:p>
              <a:p>
                <a:pPr lvl="0"/>
                <a:r>
                  <a:t>Злокачественные клетки являются инфекционным агентом и передаются между особями через воду</a:t>
                </a:r>
              </a:p>
              <a:p>
                <a:pPr lvl="0"/>
                <a:r>
                  <a:t>У каждого рака свой уникальный генотип, родственный индивидуальному генотипу особи, у которой этот рак возник впервые</a:t>
                </a:r>
              </a:p>
              <a:p>
                <a:pPr lvl="0"/>
                <a:r>
                  <a:t>Впервые описанный у </a:t>
                </a:r>
                <a:r>
                  <a:rPr i="1"/>
                  <a:t>Mya arenaria</a:t>
                </a:r>
                <a:r>
                  <a:t> в 2015,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выявлен еще у восьми систематически далеких видов (</a:t>
                </a:r>
                <a:r>
                  <a:rPr i="1"/>
                  <a:t>Mytilus</a:t>
                </a:r>
                <a:r>
                  <a:t>, </a:t>
                </a:r>
                <a:r>
                  <a:rPr i="1"/>
                  <a:t>Cerastoderma</a:t>
                </a:r>
                <a:r>
                  <a:t>, </a:t>
                </a:r>
                <a:r>
                  <a:rPr i="1"/>
                  <a:t>Macoma</a:t>
                </a:r>
                <a:r>
                  <a:t> и др.)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600200"/>
                <a:ext cx="5994400" cy="4526280"/>
              </a:xfrm>
              <a:blipFill rotWithShape="1">
                <a:blip r:embed="rId1"/>
                <a:stretch>
                  <a:fillRect t="-449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" descr="./figure/btn_scheme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2133600"/>
            <a:ext cx="5384800" cy="29464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197600" y="5613400"/>
                <a:ext cx="5384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Схема заражения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0" y="5613400"/>
                <a:ext cx="5384800" cy="508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09600" y="274955"/>
                <a:ext cx="10972800" cy="1518920"/>
              </a:xfrm>
            </p:spPr>
            <p:txBody>
              <a:bodyPr>
                <a:normAutofit fontScale="90000"/>
              </a:bodyPr>
              <a:lstStyle/>
              <a:p>
                <a:pPr marL="0" lvl="0" indent="0">
                  <a:buNone/>
                </a:pPr>
                <a:r>
                  <a:rPr b="1"/>
                  <a:t>Регрессионная модель</a:t>
                </a:r>
                <a:r>
                  <a:t>: </a:t>
                </a:r>
                <a:r>
                  <a:rPr i="1"/>
                  <a:t>предикторы значимо влияют на заболеваемость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i="1"/>
                  <a:t> и не влияют на заболеваемость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endParaRPr i="1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" y="274955"/>
                <a:ext cx="10972800" cy="1518920"/>
              </a:xfrm>
              <a:blipFill rotWithShape="1">
                <a:blip r:embed="rId1"/>
                <a:stretch>
                  <a:fillRect t="-10744" b="-10033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8500353" name="Таблица 578500352"/>
          <p:cNvGraphicFramePr>
            <a:graphicFrameLocks noGrp="1"/>
          </p:cNvGraphicFramePr>
          <p:nvPr/>
        </p:nvGraphicFramePr>
        <p:xfrm>
          <a:off x="3205480" y="2119630"/>
          <a:ext cx="9144000" cy="5486400"/>
        </p:xfrm>
        <a:graphic>
          <a:graphicData uri="http://schemas.openxmlformats.org/drawingml/2006/table">
            <a:tbl>
              <a:tblPr/>
              <a:tblGrid>
                <a:gridCol w="2335946"/>
                <a:gridCol w="507940"/>
                <a:gridCol w="665946"/>
                <a:gridCol w="1436615"/>
                <a:gridCol w="834109"/>
              </a:tblGrid>
              <a:tr h="425551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Член модели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edf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ref.df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Chi.sq Statistic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p.value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s(Dist_Port):LineageBTN1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2.4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2.8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9.6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0.014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s(Dist_Port):LineageBTN2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1.6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2.6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0.274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s(fetch):LineageBTN1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11.2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0.001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s(fetch):LineageBTN2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0.3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0.573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s(PC1):LineageBTN1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2.5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11.7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0.031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s(PC1):LineageBTN2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1.8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5.1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0.095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  <a:endParaRPr b="1"/>
          </a:p>
        </p:txBody>
      </p:sp>
      <p:pic>
        <p:nvPicPr>
          <p:cNvPr id="4" name="Picture 1" descr="KISS_2025_PPTX_presentation_files/figure-pptx/unnamed-chunk-24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581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609600" y="5613400"/>
                <a:ext cx="10972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Частота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убывает по мере приблежения к источникам антропогенного загрязнения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13400"/>
                <a:ext cx="10972800" cy="508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  <a:endParaRPr b="1"/>
          </a:p>
        </p:txBody>
      </p:sp>
      <p:pic>
        <p:nvPicPr>
          <p:cNvPr id="4" name="Picture 1" descr="KISS_2025_PPTX_presentation_files/figure-pptx/unnamed-chunk-25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581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609600" y="5613400"/>
                <a:ext cx="10972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Частота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увеличивается на участках открытых для прибоя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13400"/>
                <a:ext cx="10972800" cy="508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  <a:endParaRPr b="1"/>
          </a:p>
        </p:txBody>
      </p:sp>
      <p:pic>
        <p:nvPicPr>
          <p:cNvPr id="4" name="Picture 1" descr="KISS_2025_PPTX_presentation_files/figure-pptx/unnamed-chunk-26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581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BTN1 увеличивается на участках с высокой долей молоди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Экологические ниши BTN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lvl="0" indent="-457200">
                  <a:buAutoNum type="arabicPeriod"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чаще встречается в поселениях мидий из наиболее благоприятных для них условий: вдали от источников антропогенного загрязнения, в местах с повышенной прибойностью, где идет активное пополнение мидий.</a:t>
                </a:r>
              </a:p>
              <a:p>
                <a:pPr marL="457200" lvl="0" indent="-457200">
                  <a:buAutoNum type="arabicPeriod"/>
                </a:pPr>
                <a:r>
                  <a:t>Значимой связи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с изученными предикторами не выявлено, но эта линия встречается с той же частотой, что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.</a:t>
                </a:r>
              </a:p>
              <a:p>
                <a:pPr marL="457200" lvl="0" indent="-457200">
                  <a:buAutoNum type="arabicPeriod"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, вероятно, более эврибионтная линия, имеет более широкую экологическую нишу, чем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marL="0" lvl="0" indent="0">
              <a:buNone/>
            </a:pPr>
            <a:r>
              <a:t>Влияние BTN на хозяина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Показатели жизненных функций мидий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На материале 2021 и 2023 гг у мидий оценивали</a:t>
            </a:r>
          </a:p>
          <a:p>
            <a:pPr lvl="0"/>
            <a:r>
              <a:t>Репродуктивный статус (микроскопирование мазков гонад)</a:t>
            </a:r>
          </a:p>
          <a:p>
            <a:pPr lvl="0"/>
            <a:r>
              <a:t>Длина раковины и ее прирост в последний сезон роста</a:t>
            </a:r>
          </a:p>
        </p:txBody>
      </p:sp>
      <p:pic>
        <p:nvPicPr>
          <p:cNvPr id="4" name="Picture 1" descr="figure/Mussel%20measure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197600" y="1930400"/>
            <a:ext cx="5384800" cy="3860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BTN и репродуктивный статус хозяина</a:t>
            </a:r>
          </a:p>
        </p:txBody>
      </p:sp>
      <p:pic>
        <p:nvPicPr>
          <p:cNvPr id="4" name="Picture 1" descr="KISS_2025_PPTX_presentation_files/figure-pptx/unnamed-chunk-28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079500" y="1600200"/>
            <a:ext cx="10033000" cy="40132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261620" y="5613400"/>
                <a:ext cx="10972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У мидий, зараженных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, часто нарушено развитие гонад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20" y="5613400"/>
                <a:ext cx="10972800" cy="508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Зависимость частоты нарушения развития гонад от степени развития заболевания</a:t>
            </a:r>
          </a:p>
        </p:txBody>
      </p:sp>
      <p:graphicFrame>
        <p:nvGraphicFramePr>
          <p:cNvPr id="700299308" name="Таблица 700299307"/>
          <p:cNvGraphicFramePr>
            <a:graphicFrameLocks noGrp="1"/>
          </p:cNvGraphicFramePr>
          <p:nvPr/>
        </p:nvGraphicFramePr>
        <p:xfrm>
          <a:off x="2715895" y="2223135"/>
          <a:ext cx="9144000" cy="5486400"/>
        </p:xfrm>
        <a:graphic>
          <a:graphicData uri="http://schemas.openxmlformats.org/drawingml/2006/table">
            <a:tbl>
              <a:tblPr/>
              <a:tblGrid>
                <a:gridCol w="3314888"/>
                <a:gridCol w="507940"/>
                <a:gridCol w="665946"/>
                <a:gridCol w="1436615"/>
                <a:gridCol w="834109"/>
              </a:tblGrid>
              <a:tr h="425551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Член модели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edf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ref.df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Chi.sq Statistic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p.value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s(Aneuploid_Proportion):LineageBTN1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10.3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0.001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s(Aneuploid_Proportion):LineageBTN2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0.153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Пердсказание модели</a:t>
            </a:r>
            <a:endParaRPr b="1"/>
          </a:p>
        </p:txBody>
      </p:sp>
      <p:pic>
        <p:nvPicPr>
          <p:cNvPr id="6" name="Picture 1" descr="KISS_2025_PPTX_presentation_files/figure-pptx/unnamed-chunk-31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787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609600" y="5613400"/>
                <a:ext cx="5384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При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нарушения наступают на поздних стадиях заболевания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13400"/>
                <a:ext cx="5384800" cy="508000"/>
              </a:xfrm>
              <a:prstGeom prst="rect">
                <a:avLst/>
              </a:prstGeom>
              <a:blipFill rotWithShape="1">
                <a:blip r:embed="rId2"/>
                <a:stretch>
                  <a:fillRect b="-1700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KISS_2025_PPTX_presentation_files/figure-pptx/unnamed-chunk-3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75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3"/>
              <p:cNvSpPr txBox="1"/>
              <p:nvPr/>
            </p:nvSpPr>
            <p:spPr>
              <a:xfrm>
                <a:off x="6197600" y="5613400"/>
                <a:ext cx="5384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При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нарушения наступают раньше, начиная с ранних стадий заболевания</a:t>
                </a:r>
              </a:p>
            </p:txBody>
          </p:sp>
        </mc:Choice>
        <mc:Fallback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0" y="5613400"/>
                <a:ext cx="5384800" cy="508000"/>
              </a:xfrm>
              <a:prstGeom prst="rect">
                <a:avLst/>
              </a:prstGeom>
              <a:blipFill rotWithShape="1">
                <a:blip r:embed="rId4"/>
                <a:stretch>
                  <a:fillRect b="-1700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Клиническая картина заражения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у мидий</a:t>
                </a:r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9417" b="-841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Зараженные моллюски внешне неотличимы от здоровых</a:t>
            </a:r>
          </a:p>
          <a:p>
            <a:pPr lvl="0"/>
            <a:r>
              <a:t>В материале пункции гемолимфы из мускула замыкателя видны округлые клетки со слабой адгезией.</a:t>
            </a:r>
          </a:p>
          <a:p>
            <a:pPr lvl="0"/>
            <a:r>
              <a:t>Гемолимфа зараженных особей мутная из-за повышенной концентрации клеток</a:t>
            </a:r>
          </a:p>
        </p:txBody>
      </p:sp>
      <p:pic>
        <p:nvPicPr>
          <p:cNvPr id="5" name="Picture 1" descr="./figure/Cells_BTN_and_health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15100" y="1600200"/>
            <a:ext cx="47498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197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Внешний вид здоровых и раковых клеток гемолимфы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Влияние BTN на рост моллюсков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Модель: </a:t>
                </a:r>
              </a:p>
              <a:p>
                <a:pPr marL="0" lvl="0" indent="0">
                  <a:buNone/>
                </a:pPr>
                <a:r>
                  <a:t>- Зависимая перменная: Отношение прироста последнего года к длине раковины (после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𝜑</m:t>
                    </m:r>
                  </m:oMath>
                </a14:m>
                <a:r>
                  <a:t>-преобразования Фишера) </a:t>
                </a:r>
              </a:p>
              <a:p>
                <a:pPr marL="0" lvl="0" indent="0">
                  <a:buNone/>
                </a:pPr>
              </a:p>
              <a:p>
                <a:pPr marL="0" lvl="0" indent="0">
                  <a:buNone/>
                </a:pPr>
                <a:r>
                  <a:t>- Предикторы: Размер последнего кольца, статус (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, Здоровые)</a:t>
                </a:r>
              </a:p>
              <a:p>
                <a:pPr marL="0" lvl="0" indent="0">
                  <a:buNone/>
                </a:pPr>
                <a:endParaRPr>
                  <a:latin typeface="Cambria Math" panose="02040503050406030204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charset="0"/>
                        </a:rPr>
                        <m:t>𝐺</m:t>
                      </m:r>
                      <m:r>
                        <a:rPr>
                          <a:latin typeface="Cambria Math" panose="02040503050406030204" charset="0"/>
                        </a:rPr>
                        <m:t>𝐴</m:t>
                      </m:r>
                      <m:r>
                        <a:rPr>
                          <a:latin typeface="Cambria Math" panose="02040503050406030204" charset="0"/>
                        </a:rPr>
                        <m:t>𝑀</m:t>
                      </m:r>
                      <m:r>
                        <a:rPr>
                          <a:latin typeface="Cambria Math" panose="02040503050406030204" charset="0"/>
                        </a:rPr>
                        <m:t>:</m:t>
                      </m:r>
                      <m:r>
                        <a:rPr>
                          <a:latin typeface="Cambria Math" panose="02040503050406030204" charset="0"/>
                        </a:rPr>
                        <m:t>𝜑</m:t>
                      </m:r>
                      <m:r>
                        <a:rPr>
                          <a:latin typeface="Cambria Math" panose="02040503050406030204" charset="0"/>
                        </a:rPr>
                        <m:t>=</m:t>
                      </m:r>
                      <m:r>
                        <a:rPr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/>
                          </m:ctrlPr>
                        </m:dPr>
                        <m:e>
                          <m:sSub>
                            <m:sSubPr>
                              <m:ctrlPr>
                                <a:rPr/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charset="0"/>
                                </a:rPr>
                                <m:t>𝐿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𝑎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𝑠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𝑅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𝑛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𝑆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𝑢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𝑠</m:t>
                          </m:r>
                        </m:e>
                      </m:d>
                      <m:r>
                        <a:rPr>
                          <a:latin typeface="Cambria Math" panose="02040503050406030204" charset="0"/>
                        </a:rPr>
                        <m:t>+</m:t>
                      </m:r>
                      <m:r>
                        <a:rPr>
                          <a:latin typeface="Cambria Math" panose="02040503050406030204" charset="0"/>
                        </a:rPr>
                        <m:t>𝑆</m:t>
                      </m:r>
                      <m:r>
                        <a:rPr>
                          <a:latin typeface="Cambria Math" panose="02040503050406030204" charset="0"/>
                        </a:rPr>
                        <m:t>𝑡</m:t>
                      </m:r>
                      <m:r>
                        <a:rPr>
                          <a:latin typeface="Cambria Math" panose="02040503050406030204" charset="0"/>
                        </a:rPr>
                        <m:t>𝑎</m:t>
                      </m:r>
                      <m:r>
                        <a:rPr>
                          <a:latin typeface="Cambria Math" panose="02040503050406030204" charset="0"/>
                        </a:rPr>
                        <m:t>𝑡</m:t>
                      </m:r>
                      <m:r>
                        <a:rPr>
                          <a:latin typeface="Cambria Math" panose="02040503050406030204" charset="0"/>
                        </a:rPr>
                        <m:t>𝑢</m:t>
                      </m:r>
                      <m:r>
                        <a:rPr>
                          <a:latin typeface="Cambria Math" panose="02040503050406030204" charset="0"/>
                        </a:rPr>
                        <m:t>𝑠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846455"/>
          </a:xfrm>
        </p:spPr>
        <p:txBody>
          <a:bodyPr/>
          <a:lstStyle/>
          <a:p>
            <a:pPr marL="0" lvl="0" indent="0">
              <a:buNone/>
            </a:pPr>
            <a:r>
              <a:t>Влияние BTN на рост моллюсков</a:t>
            </a:r>
          </a:p>
        </p:txBody>
      </p:sp>
      <p:pic>
        <p:nvPicPr>
          <p:cNvPr id="6" name="Picture 1" descr="KISS_2025_PPTX_presentation_files/figure-pptx/unnamed-chunk-36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5880" y="1121410"/>
            <a:ext cx="5748020" cy="4598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По мере увеличения размеров прирост последнего года закономерно снижается</a:t>
            </a:r>
          </a:p>
        </p:txBody>
      </p:sp>
      <p:pic>
        <p:nvPicPr>
          <p:cNvPr id="4" name="Picture 1" descr="KISS_2025_PPTX_presentation_files/figure-pptx/unnamed-chunk-3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783580" y="1121410"/>
            <a:ext cx="5614670" cy="449199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3"/>
              <p:cNvSpPr txBox="1"/>
              <p:nvPr/>
            </p:nvSpPr>
            <p:spPr>
              <a:xfrm>
                <a:off x="5993765" y="5613400"/>
                <a:ext cx="583184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Прирост последнего года у зараженных BTN2 оказывается выше, чем у зараженных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у здоровых особей, которые между собой не отличаются</a:t>
                </a:r>
              </a:p>
            </p:txBody>
          </p:sp>
        </mc:Choice>
        <mc:Fallback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765" y="5613400"/>
                <a:ext cx="5831840" cy="508000"/>
              </a:xfrm>
              <a:prstGeom prst="rect">
                <a:avLst/>
              </a:prstGeom>
              <a:blipFill rotWithShape="1">
                <a:blip r:embed="rId3"/>
                <a:stretch>
                  <a:fillRect b="-7100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Разные стратегии у BTN1 и BTN2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0830" y="1600200"/>
                <a:ext cx="11648440" cy="4526280"/>
              </a:xfrm>
            </p:spPr>
            <p:txBody>
              <a:bodyPr>
                <a:normAutofit fontScale="70000"/>
              </a:bodyPr>
              <a:lstStyle/>
              <a:p>
                <a:pPr lvl="0"/>
                <a:r>
                  <a:t>Эффективность использования ресурсов хозяина (</a:t>
                </a:r>
                <a:r>
                  <a:rPr i="1"/>
                  <a:t>среда I прядка</a:t>
                </a:r>
                <a:r>
                  <a:t>) и зависимость от варьирования внешних факторов (</a:t>
                </a:r>
                <a:r>
                  <a:rPr i="1"/>
                  <a:t>среда II порядка</a:t>
                </a:r>
                <a:r>
                  <a:t>) - две возможные “экологических оси”, определяющие адаптации разных линий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.</a:t>
                </a:r>
              </a:p>
              <a:p>
                <a:pPr lvl="0"/>
                <a:r>
                  <a:t>В отличие от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стимулирует соматический рост хозяина за счет эффективного подавления его репродукции. Это может быть уподоблено паразитарной кастрации.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более эффективно использует ресурсы среды I порядка.</a:t>
                </a:r>
              </a:p>
              <a:p>
                <a:pPr lvl="0"/>
                <a:r>
                  <a:t>В отличие от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сильно зависит от факторов среды II порядка. Возможно это является следствием менее эффективного использования ресурсов среды I порядка.</a:t>
                </a:r>
              </a:p>
              <a:p>
                <a:pPr lvl="0"/>
                <a:r>
                  <a:t>С разной стратегией двух линий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могут быть связаны особенности их географического распространения: более узкое (субарктика) у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более широкое (практически всесветное) у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830" y="1600200"/>
                <a:ext cx="11648440" cy="45262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marL="0" lvl="0" indent="0">
              <a:buNone/>
            </a:pPr>
            <a:r>
              <a:t>Спасибо за внимание!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Диагностика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с помощью проточной цитометрии</a:t>
                </a:r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9417" b="-841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0"/>
                <a:r>
                  <a:t>Проточная цитометрия (окраска DAPI) позволяет выявлять анеуплоидные раковые клетки</a:t>
                </a:r>
              </a:p>
              <a:p>
                <a:pPr lvl="0"/>
                <a:r>
                  <a:t>По соотношению нормальных и анеуплоидных клеток можно судить о стадии заболевания</a:t>
                </a:r>
              </a:p>
              <a:p>
                <a:pPr lvl="0"/>
                <a:r>
                  <a:t>Для подтверждения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требуется генотипирование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" descr="./figure/Cytometric_draw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97600" y="2209800"/>
            <a:ext cx="5384800" cy="279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197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Результаты проточной цитометрии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Две эволюционные 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у </a:t>
                </a:r>
                <a:r>
                  <a:rPr i="1"/>
                  <a:t>Mytilus trossulus</a:t>
                </a:r>
                <a:endParaRPr i="1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9417" b="-841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у </a:t>
                </a:r>
                <a:r>
                  <a:rPr i="1"/>
                  <a:t>M.trossulus</a:t>
                </a:r>
                <a:r>
                  <a:t> возникал неоднократно</a:t>
                </a:r>
              </a:p>
              <a:p>
                <a:pPr lvl="0"/>
                <a:r>
                  <a:t>Известно две линии: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</a:p>
              <a:p>
                <a:pPr lvl="0"/>
                <a:r>
                  <a:t>Диагностика линий происходит по молекулярным маркерам (</a:t>
                </a:r>
                <a:r>
                  <a:rPr i="1"/>
                  <a:t>mtCOI</a:t>
                </a:r>
                <a:r>
                  <a:t>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широко распространен и найден у нескольких видов мидий в Атлантике и в Пацифике в обоих полушариях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отмечен только у </a:t>
                </a:r>
                <a:r>
                  <a:rPr i="1"/>
                  <a:t>M.trossulus</a:t>
                </a:r>
                <a:r>
                  <a:t> в субарктике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Что мы понимаем под экологическими аспектами распространения BTN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11273155" cy="4526280"/>
              </a:xfrm>
            </p:spPr>
            <p:txBody>
              <a:bodyPr>
                <a:normAutofit lnSpcReduction="20000"/>
              </a:bodyPr>
              <a:lstStyle/>
              <a:p>
                <a:pPr lvl="0"/>
                <a:r>
                  <a:t>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- самостоятельные виды одноклеточных паразитов</a:t>
                </a:r>
              </a:p>
              <a:p>
                <a:pPr lvl="0"/>
                <a:r>
                  <a:t>Для анализа их связей со средой, включая организм мидии-хозяина, применим концептуальный аппарат экологии</a:t>
                </a:r>
              </a:p>
              <a:p>
                <a:pPr lvl="0"/>
                <a:r>
                  <a:t>Для разных линий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можно описать их экологические ниши, т.е. выявить связи со средовыми предикторами, включая характеристики популяций хозяев, как это делается при построении моделей ниш «обычных» видов</a:t>
                </a:r>
              </a:p>
              <a:p>
                <a:pPr lvl="0"/>
                <a:r>
                  <a:t>Для разных линий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можно изучить влияние на организм хозяина, как это делается для «обычных» паразитов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11273155" cy="4526280"/>
              </a:xfrm>
              <a:blipFill rotWithShape="1">
                <a:blip r:embed="rId1"/>
                <a:stretch>
                  <a:fillRect t="-87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ожидания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t>Повышенная частота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, как онкологического заболевания, должна коррелировать с уровнем стресса, понижающего иммунитет мидий.</a:t>
                </a:r>
              </a:p>
              <a:p>
                <a:pPr lvl="0"/>
                <a:r>
                  <a:t>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будучи по происхождению клетками одного «родительского» вида (</a:t>
                </a:r>
                <a:r>
                  <a:rPr i="1"/>
                  <a:t>M.trossulus</a:t>
                </a:r>
                <a:r>
                  <a:t>) и близкого эволюционного возраста должны иметь сходные связи с факторами среды.</a:t>
                </a:r>
              </a:p>
              <a:p>
                <a:pPr lvl="0"/>
                <a:r>
                  <a:t>Подобно другим паразитам, клетки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должны манипулировать хозяином, увеличивая приток ресурсов.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marL="0" lvl="0" indent="0">
              <a:buNone/>
            </a:pPr>
            <a:r>
              <a:t>BTN в окрестностях Магадана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Почему Магадан?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205740" y="1600200"/>
                <a:ext cx="5788660" cy="4526280"/>
              </a:xfrm>
            </p:spPr>
            <p:txBody>
              <a:bodyPr/>
              <a:lstStyle/>
              <a:p>
                <a:pPr lvl="0"/>
                <a:r>
                  <a:t>Единственное известное место, где с «уловимой» частотой представлены обе 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</a:p>
              <a:p>
                <a:pPr lvl="0"/>
                <a:r>
                  <a:t>Представлен только один вид мидий </a:t>
                </a:r>
                <a:r>
                  <a:rPr i="1"/>
                  <a:t>Mytilus trossulus</a:t>
                </a:r>
                <a:endParaRPr i="1"/>
              </a:p>
              <a:p>
                <a:pPr lvl="0"/>
                <a:r>
                  <a:t>Мидий много, они формируют поселения в контрастных местообитаниях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5740" y="1600200"/>
                <a:ext cx="5788660" cy="45262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KISS_2025_PPTX_presentation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48095" y="1090930"/>
            <a:ext cx="5384800" cy="4305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7455</Words>
  <Application>WPS Presentation</Application>
  <PresentationFormat/>
  <Paragraphs>275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Arial</vt:lpstr>
      <vt:lpstr>SimSun</vt:lpstr>
      <vt:lpstr>Wingdings</vt:lpstr>
      <vt:lpstr>Arial</vt:lpstr>
      <vt:lpstr>Cambria Math</vt:lpstr>
      <vt:lpstr>Calibri</vt:lpstr>
      <vt:lpstr>Microsoft YaHei</vt:lpstr>
      <vt:lpstr>Arial Unicode MS</vt:lpstr>
      <vt:lpstr>Office Theme</vt:lpstr>
      <vt:lpstr>Экологические аспекты распространения трансмиссивной неоплазии двустворчатых моллюсков (BTN) в поселениях мидий Тауйской губы Охотского моря</vt:lpstr>
      <vt:lpstr>Bivalvia Transmissible Neoplasia (BTN) — Заразный рак у двустворчатых моллюсков</vt:lpstr>
      <vt:lpstr>Клиническая картина заражения  у мидий</vt:lpstr>
      <vt:lpstr>Диагностика  с помощью проточной цитометрии</vt:lpstr>
      <vt:lpstr>Две эволюционные линии  у Mytilus trossulus</vt:lpstr>
      <vt:lpstr>Что мы понимаем под экологическими аспектами распространения BTN</vt:lpstr>
      <vt:lpstr>Возможные ожидания</vt:lpstr>
      <vt:lpstr>BTN в окрестностях Магадана</vt:lpstr>
      <vt:lpstr>Почему Магадан?</vt:lpstr>
      <vt:lpstr>Mytilus trossulus в окрестностях Магадана</vt:lpstr>
      <vt:lpstr>Обследованные точки</vt:lpstr>
      <vt:lpstr>Частота BTN в окрестностях Магадана</vt:lpstr>
      <vt:lpstr>Связь частоты BTN1 и BTN2 с факторами среды</vt:lpstr>
      <vt:lpstr>Возможные предикторы</vt:lpstr>
      <vt:lpstr>Возможные предикторы</vt:lpstr>
      <vt:lpstr>Возможные предикторы</vt:lpstr>
      <vt:lpstr>Возможные предикторы</vt:lpstr>
      <vt:lpstr>Возможные предикторы</vt:lpstr>
      <vt:lpstr>Регрессионная модель</vt:lpstr>
      <vt:lpstr>Регрессионная модель: предикторы значимо влияют на заболеваемость  и не влияют на заболеваемость </vt:lpstr>
      <vt:lpstr>Предсказание модели</vt:lpstr>
      <vt:lpstr>Предсказание модели</vt:lpstr>
      <vt:lpstr>Предсказание модели</vt:lpstr>
      <vt:lpstr>Экологические ниши BTN</vt:lpstr>
      <vt:lpstr>Влияние BTN на хозяина</vt:lpstr>
      <vt:lpstr>Показатели жизненных функций мидий</vt:lpstr>
      <vt:lpstr>BTN и репродуктивный статус хозяина</vt:lpstr>
      <vt:lpstr>Зависимость частоты нарушения развития гонад от степени развития заболевания</vt:lpstr>
      <vt:lpstr>Пердсказание модели</vt:lpstr>
      <vt:lpstr>Влияние BTN на рост моллюсков</vt:lpstr>
      <vt:lpstr>Влияние BTN на рост моллюсков</vt:lpstr>
      <vt:lpstr>Разные стратегии у BTN1 и BTN2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Экологические аспекты распространения трансмиссивной неоплазии двустворчатых моллюсков (BTN) в поселениях мидий Тауйской губы Охотского моря</dc:title>
  <dc:creator>В.М.Хайтов, Ю.Т.Маченко, И.В.Кожин, М.А.Майорова, С.С.Малавенда, П.П.Стрелков</dc:creator>
  <cp:lastModifiedBy>google1599737165</cp:lastModifiedBy>
  <cp:revision>1</cp:revision>
  <dcterms:created xsi:type="dcterms:W3CDTF">2025-10-05T15:00:25Z</dcterms:created>
  <dcterms:modified xsi:type="dcterms:W3CDTF">2025-10-05T15:00:28Z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/>
  </property>
  <property fmtid="{D5CDD505-2E9C-101B-9397-08002B2CF9AE}" pid="3" name="output">
    <vt:lpwstr/>
  </property>
  <property fmtid="{D5CDD505-2E9C-101B-9397-08002B2CF9AE}" pid="4" name="ICV">
    <vt:lpwstr>85FEC4E74B5B42A09803688D21EAE740_12</vt:lpwstr>
  </property>
  <property fmtid="{D5CDD505-2E9C-101B-9397-08002B2CF9AE}" pid="5" name="KSOProductBuildVer">
    <vt:lpwstr>1049-12.2.0.22549</vt:lpwstr>
  </property>
</Properties>
</file>